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9" r:id="rId3"/>
    <p:sldId id="260" r:id="rId4"/>
    <p:sldId id="263" r:id="rId5"/>
    <p:sldId id="266" r:id="rId6"/>
    <p:sldId id="264" r:id="rId7"/>
    <p:sldId id="268" r:id="rId8"/>
    <p:sldId id="267" r:id="rId9"/>
    <p:sldId id="270" r:id="rId10"/>
    <p:sldId id="258" r:id="rId11"/>
    <p:sldId id="269" r:id="rId12"/>
    <p:sldId id="272" r:id="rId13"/>
    <p:sldId id="273"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88" d="100"/>
          <a:sy n="88" d="100"/>
        </p:scale>
        <p:origin x="-12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D7A1D-3993-4903-84A3-2A6315A2100B}" type="datetimeFigureOut">
              <a:rPr lang="en-GB" smtClean="0"/>
              <a:t>20/05/2016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328244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2527302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301013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1173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820784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3D7A1D-3993-4903-84A3-2A6315A2100B}" type="datetimeFigureOut">
              <a:rPr lang="en-GB" smtClean="0"/>
              <a:t>20/05/2016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4001348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E3D7A1D-3993-4903-84A3-2A6315A2100B}" type="datetimeFigureOut">
              <a:rPr lang="en-GB" smtClean="0"/>
              <a:t>20/05/2016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78875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D7A1D-3993-4903-84A3-2A6315A2100B}" type="datetimeFigureOut">
              <a:rPr lang="en-GB" smtClean="0"/>
              <a:t>20/05/2016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2354190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D7A1D-3993-4903-84A3-2A6315A2100B}" type="datetimeFigureOut">
              <a:rPr lang="en-GB" smtClean="0"/>
              <a:t>20/05/2016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82861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D7A1D-3993-4903-84A3-2A6315A2100B}" type="datetimeFigureOut">
              <a:rPr lang="en-GB" smtClean="0"/>
              <a:t>20/05/2016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69620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3D7A1D-3993-4903-84A3-2A6315A2100B}" type="datetimeFigureOut">
              <a:rPr lang="en-GB" smtClean="0"/>
              <a:t>20/05/2016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969505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368657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D7A1D-3993-4903-84A3-2A6315A2100B}" type="datetimeFigureOut">
              <a:rPr lang="en-GB" smtClean="0"/>
              <a:t>20/05/2016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056850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D7A1D-3993-4903-84A3-2A6315A2100B}" type="datetimeFigureOut">
              <a:rPr lang="en-GB" smtClean="0"/>
              <a:t>20/05/2016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2995131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8E3D7A1D-3993-4903-84A3-2A6315A2100B}" type="datetimeFigureOut">
              <a:rPr lang="en-GB" smtClean="0"/>
              <a:t>20/05/2016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79809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141874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3D7A1D-3993-4903-84A3-2A6315A2100B}" type="datetimeFigureOut">
              <a:rPr lang="en-GB" smtClean="0"/>
              <a:t>20/05/2016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1C128B-DD44-4D61-8C92-35CB69551803}" type="slidenum">
              <a:rPr lang="en-GB" smtClean="0"/>
              <a:t>‹#›</a:t>
            </a:fld>
            <a:endParaRPr lang="en-GB"/>
          </a:p>
        </p:txBody>
      </p:sp>
    </p:spTree>
    <p:extLst>
      <p:ext uri="{BB962C8B-B14F-4D97-AF65-F5344CB8AC3E}">
        <p14:creationId xmlns:p14="http://schemas.microsoft.com/office/powerpoint/2010/main" val="4007905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8E3D7A1D-3993-4903-84A3-2A6315A2100B}" type="datetimeFigureOut">
              <a:rPr lang="en-GB" smtClean="0"/>
              <a:t>20/05/2016</a:t>
            </a:fld>
            <a:endParaRPr lang="en-GB"/>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11C128B-DD44-4D61-8C92-35CB69551803}" type="slidenum">
              <a:rPr lang="en-GB" smtClean="0"/>
              <a:t>‹#›</a:t>
            </a:fld>
            <a:endParaRPr lang="en-GB"/>
          </a:p>
        </p:txBody>
      </p:sp>
    </p:spTree>
    <p:extLst>
      <p:ext uri="{BB962C8B-B14F-4D97-AF65-F5344CB8AC3E}">
        <p14:creationId xmlns:p14="http://schemas.microsoft.com/office/powerpoint/2010/main" val="223476496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dutopia.org/blog/developing-teachers-social-emotional-skills-lorea-martinez" TargetMode="External"/><Relationship Id="rId2" Type="http://schemas.openxmlformats.org/officeDocument/2006/relationships/hyperlink" Target="http://www.casel.org/social-and-emotional-learning/" TargetMode="External"/><Relationship Id="rId1" Type="http://schemas.openxmlformats.org/officeDocument/2006/relationships/slideLayout" Target="../slideLayouts/slideLayout2.xml"/><Relationship Id="rId4" Type="http://schemas.openxmlformats.org/officeDocument/2006/relationships/hyperlink" Target="http://www.6seconds.org/2010/01/27/the-six-seconds-eq-mode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EIS health &amp; well-being event:</a:t>
            </a:r>
            <a:br>
              <a:rPr lang="en-GB" dirty="0" smtClean="0"/>
            </a:br>
            <a:r>
              <a:rPr lang="en-GB" dirty="0" smtClean="0"/>
              <a:t>supporting the social and emotional well-being of teachers and lecturers</a:t>
            </a:r>
            <a:endParaRPr lang="en-GB" dirty="0"/>
          </a:p>
        </p:txBody>
      </p:sp>
      <p:sp>
        <p:nvSpPr>
          <p:cNvPr id="3" name="Subtitle 2"/>
          <p:cNvSpPr>
            <a:spLocks noGrp="1"/>
          </p:cNvSpPr>
          <p:nvPr>
            <p:ph type="subTitle" idx="1"/>
          </p:nvPr>
        </p:nvSpPr>
        <p:spPr>
          <a:xfrm>
            <a:off x="1751012" y="4422371"/>
            <a:ext cx="8689976" cy="1080654"/>
          </a:xfrm>
        </p:spPr>
        <p:txBody>
          <a:bodyPr>
            <a:normAutofit/>
          </a:bodyPr>
          <a:lstStyle/>
          <a:p>
            <a:r>
              <a:rPr lang="en-GB" dirty="0" smtClean="0"/>
              <a:t>Keynote: </a:t>
            </a:r>
            <a:r>
              <a:rPr lang="en-GB" dirty="0" err="1" smtClean="0"/>
              <a:t>larry</a:t>
            </a:r>
            <a:r>
              <a:rPr lang="en-GB" dirty="0" smtClean="0"/>
              <a:t> Flanagan  EIS general secretary</a:t>
            </a:r>
          </a:p>
          <a:p>
            <a:r>
              <a:rPr lang="en-GB" dirty="0" smtClean="0"/>
              <a:t>Susan </a:t>
            </a:r>
            <a:r>
              <a:rPr lang="en-GB" dirty="0" err="1" smtClean="0"/>
              <a:t>mcavoy</a:t>
            </a:r>
            <a:r>
              <a:rPr lang="en-GB" dirty="0" smtClean="0"/>
              <a:t>  </a:t>
            </a:r>
            <a:r>
              <a:rPr lang="en-GB" dirty="0" err="1" smtClean="0"/>
              <a:t>eis</a:t>
            </a:r>
            <a:r>
              <a:rPr lang="en-GB" dirty="0" smtClean="0"/>
              <a:t> learning rep </a:t>
            </a:r>
            <a:endParaRPr lang="en-GB" dirty="0"/>
          </a:p>
        </p:txBody>
      </p:sp>
    </p:spTree>
    <p:extLst>
      <p:ext uri="{BB962C8B-B14F-4D97-AF65-F5344CB8AC3E}">
        <p14:creationId xmlns:p14="http://schemas.microsoft.com/office/powerpoint/2010/main" val="412237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11286"/>
            <a:ext cx="10364451" cy="1089498"/>
          </a:xfrm>
        </p:spPr>
        <p:txBody>
          <a:bodyPr/>
          <a:lstStyle/>
          <a:p>
            <a:r>
              <a:rPr lang="en-GB" dirty="0" smtClean="0"/>
              <a:t>Let’s have a moment to reflect…</a:t>
            </a:r>
            <a:endParaRPr lang="en-GB" dirty="0"/>
          </a:p>
        </p:txBody>
      </p:sp>
      <p:sp>
        <p:nvSpPr>
          <p:cNvPr id="3" name="Content Placeholder 2"/>
          <p:cNvSpPr>
            <a:spLocks noGrp="1"/>
          </p:cNvSpPr>
          <p:nvPr>
            <p:ph sz="quarter" idx="13"/>
          </p:nvPr>
        </p:nvSpPr>
        <p:spPr>
          <a:xfrm>
            <a:off x="165370" y="1400784"/>
            <a:ext cx="12026630" cy="5457216"/>
          </a:xfrm>
        </p:spPr>
        <p:txBody>
          <a:bodyPr>
            <a:normAutofit lnSpcReduction="10000"/>
          </a:bodyPr>
          <a:lstStyle/>
          <a:p>
            <a:pPr marL="0" indent="0">
              <a:buNone/>
            </a:pPr>
            <a:r>
              <a:rPr lang="en-GB" sz="2400" u="sng" dirty="0" smtClean="0"/>
              <a:t>Then think of a </a:t>
            </a:r>
            <a:r>
              <a:rPr lang="en-GB" sz="2400" u="sng" dirty="0"/>
              <a:t>recent situation that was emotionally charged </a:t>
            </a:r>
            <a:r>
              <a:rPr lang="en-GB" sz="2400" u="sng" dirty="0" smtClean="0"/>
              <a:t>for you</a:t>
            </a:r>
          </a:p>
          <a:p>
            <a:pPr marL="0" indent="0">
              <a:buNone/>
            </a:pPr>
            <a:r>
              <a:rPr lang="en-GB" sz="2400" dirty="0" smtClean="0"/>
              <a:t>•</a:t>
            </a:r>
            <a:r>
              <a:rPr lang="en-GB" sz="2400" b="1" dirty="0" smtClean="0"/>
              <a:t>How </a:t>
            </a:r>
            <a:r>
              <a:rPr lang="en-GB" sz="2400" b="1" dirty="0"/>
              <a:t>did you feel</a:t>
            </a:r>
            <a:r>
              <a:rPr lang="en-GB" sz="2400" dirty="0"/>
              <a:t> during this situation? Name the </a:t>
            </a:r>
            <a:r>
              <a:rPr lang="en-GB" sz="2400" b="1" dirty="0"/>
              <a:t>specific emotions </a:t>
            </a:r>
            <a:r>
              <a:rPr lang="en-GB" sz="2400" dirty="0"/>
              <a:t>that you felt. </a:t>
            </a:r>
          </a:p>
          <a:p>
            <a:pPr marL="0" indent="0">
              <a:buNone/>
            </a:pPr>
            <a:r>
              <a:rPr lang="en-GB" sz="2400" dirty="0"/>
              <a:t>•</a:t>
            </a:r>
            <a:r>
              <a:rPr lang="en-GB" sz="2400" b="1" dirty="0"/>
              <a:t>What were your emotions telling you?  </a:t>
            </a:r>
            <a:r>
              <a:rPr lang="en-GB" sz="2400" dirty="0" smtClean="0"/>
              <a:t>Emotions </a:t>
            </a:r>
            <a:r>
              <a:rPr lang="en-GB" sz="2400" dirty="0"/>
              <a:t>are </a:t>
            </a:r>
            <a:r>
              <a:rPr lang="en-GB" sz="2400" dirty="0" smtClean="0"/>
              <a:t>providing </a:t>
            </a:r>
            <a:r>
              <a:rPr lang="en-GB" sz="2400" dirty="0"/>
              <a:t>information about </a:t>
            </a:r>
            <a:r>
              <a:rPr lang="en-GB" sz="2400" dirty="0" smtClean="0"/>
              <a:t>ourselves. Exploring </a:t>
            </a:r>
            <a:r>
              <a:rPr lang="en-GB" sz="2400" dirty="0"/>
              <a:t>the meaning of our emotions is an important step toward developing self-awareness</a:t>
            </a:r>
            <a:r>
              <a:rPr lang="en-GB" sz="2400" dirty="0" smtClean="0"/>
              <a:t>.</a:t>
            </a:r>
            <a:endParaRPr lang="en-GB" sz="2400" dirty="0"/>
          </a:p>
          <a:p>
            <a:pPr marL="0" indent="0">
              <a:buNone/>
            </a:pPr>
            <a:r>
              <a:rPr lang="en-GB" sz="2400" dirty="0"/>
              <a:t>•</a:t>
            </a:r>
            <a:r>
              <a:rPr lang="en-GB" sz="2400" b="1" dirty="0"/>
              <a:t>What did you do about these feelings? </a:t>
            </a:r>
            <a:r>
              <a:rPr lang="en-GB" sz="2400" dirty="0"/>
              <a:t>We often hide, </a:t>
            </a:r>
            <a:r>
              <a:rPr lang="en-GB" sz="2400" dirty="0" smtClean="0"/>
              <a:t>ignore </a:t>
            </a:r>
            <a:r>
              <a:rPr lang="en-GB" sz="2400" dirty="0"/>
              <a:t>or deny uncomfortable feelings, such as shame, fear, and anger. But ignoring these emotions won't make them go </a:t>
            </a:r>
            <a:r>
              <a:rPr lang="en-GB" sz="2400" dirty="0" smtClean="0"/>
              <a:t>away. Taking </a:t>
            </a:r>
            <a:r>
              <a:rPr lang="en-GB" sz="2400" dirty="0"/>
              <a:t>time to name our feelings and explore their meaning will help us make better decisions</a:t>
            </a:r>
            <a:r>
              <a:rPr lang="en-GB" sz="2400" dirty="0" smtClean="0"/>
              <a:t>.</a:t>
            </a:r>
            <a:endParaRPr lang="en-GB" sz="2400" dirty="0"/>
          </a:p>
          <a:p>
            <a:pPr marL="0" indent="0">
              <a:buNone/>
            </a:pPr>
            <a:r>
              <a:rPr lang="en-GB" sz="2400" dirty="0"/>
              <a:t>•Based on these reflections, </a:t>
            </a:r>
            <a:r>
              <a:rPr lang="en-GB" sz="2400" b="1" dirty="0"/>
              <a:t>what would you do differently </a:t>
            </a:r>
            <a:r>
              <a:rPr lang="en-GB" sz="2400" dirty="0"/>
              <a:t>the next time you're faced with a similar situation?</a:t>
            </a:r>
          </a:p>
          <a:p>
            <a:pPr marL="0" indent="0">
              <a:buNone/>
            </a:pPr>
            <a:endParaRPr lang="en-GB" sz="1400" dirty="0"/>
          </a:p>
        </p:txBody>
      </p:sp>
    </p:spTree>
    <p:extLst>
      <p:ext uri="{BB962C8B-B14F-4D97-AF65-F5344CB8AC3E}">
        <p14:creationId xmlns:p14="http://schemas.microsoft.com/office/powerpoint/2010/main" val="17124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45915"/>
            <a:ext cx="10364451" cy="1381329"/>
          </a:xfrm>
        </p:spPr>
        <p:txBody>
          <a:bodyPr/>
          <a:lstStyle/>
          <a:p>
            <a:r>
              <a:rPr lang="en-GB" dirty="0" smtClean="0"/>
              <a:t>Strategies &amp; the way forward</a:t>
            </a:r>
            <a:endParaRPr lang="en-GB" dirty="0"/>
          </a:p>
        </p:txBody>
      </p:sp>
      <p:sp>
        <p:nvSpPr>
          <p:cNvPr id="3" name="Content Placeholder 2"/>
          <p:cNvSpPr>
            <a:spLocks noGrp="1"/>
          </p:cNvSpPr>
          <p:nvPr>
            <p:ph sz="quarter" idx="13"/>
          </p:nvPr>
        </p:nvSpPr>
        <p:spPr>
          <a:xfrm>
            <a:off x="913774" y="1527244"/>
            <a:ext cx="10363826" cy="5252935"/>
          </a:xfrm>
        </p:spPr>
        <p:txBody>
          <a:bodyPr>
            <a:normAutofit fontScale="92500"/>
          </a:bodyPr>
          <a:lstStyle/>
          <a:p>
            <a:r>
              <a:rPr lang="en-GB" sz="2400" dirty="0" smtClean="0"/>
              <a:t>The research evidence strongly suggests that ‘</a:t>
            </a:r>
            <a:r>
              <a:rPr lang="en-GB" sz="2400" b="1" i="1" dirty="0" smtClean="0"/>
              <a:t>a lack </a:t>
            </a:r>
            <a:r>
              <a:rPr lang="en-GB" sz="2400" b="1" i="1" dirty="0"/>
              <a:t>of social and emotional competence </a:t>
            </a:r>
            <a:r>
              <a:rPr lang="en-GB" sz="2400" b="1" i="1" dirty="0" smtClean="0"/>
              <a:t>constitutes a </a:t>
            </a:r>
            <a:r>
              <a:rPr lang="en-GB" sz="2400" b="1" i="1" dirty="0"/>
              <a:t>risk factor for teachers’ well-being, its presence operates as a </a:t>
            </a:r>
            <a:r>
              <a:rPr lang="en-GB" sz="2400" b="1" i="1" dirty="0" smtClean="0"/>
              <a:t>protective factor</a:t>
            </a:r>
            <a:r>
              <a:rPr lang="en-GB" sz="2400" b="1" i="1" dirty="0"/>
              <a:t>, leading to effective coping and resilience in the face of </a:t>
            </a:r>
            <a:r>
              <a:rPr lang="en-GB" sz="2400" b="1" i="1" dirty="0" smtClean="0"/>
              <a:t>stress</a:t>
            </a:r>
            <a:r>
              <a:rPr lang="en-GB" sz="2400" i="1" dirty="0" smtClean="0"/>
              <a:t>’ </a:t>
            </a:r>
            <a:r>
              <a:rPr lang="en-GB" sz="2400" dirty="0" smtClean="0"/>
              <a:t>(</a:t>
            </a:r>
            <a:r>
              <a:rPr lang="en-GB" sz="2400" dirty="0" err="1" smtClean="0"/>
              <a:t>cevai</a:t>
            </a:r>
            <a:r>
              <a:rPr lang="en-GB" sz="2400" dirty="0" smtClean="0"/>
              <a:t> C., </a:t>
            </a:r>
            <a:r>
              <a:rPr lang="en-GB" sz="2400" dirty="0" err="1" smtClean="0"/>
              <a:t>cavioni</a:t>
            </a:r>
            <a:r>
              <a:rPr lang="en-GB" sz="2400" dirty="0" smtClean="0"/>
              <a:t> V. 2014).  </a:t>
            </a:r>
          </a:p>
          <a:p>
            <a:endParaRPr lang="en-GB" sz="2400" dirty="0"/>
          </a:p>
          <a:p>
            <a:r>
              <a:rPr lang="en-GB" sz="2400" dirty="0" smtClean="0"/>
              <a:t>These authors also recommend regular and specific professional development to develop these skills.</a:t>
            </a:r>
          </a:p>
          <a:p>
            <a:endParaRPr lang="en-GB" sz="2400" dirty="0"/>
          </a:p>
          <a:p>
            <a:r>
              <a:rPr lang="en-GB" sz="2400" dirty="0" smtClean="0"/>
              <a:t>The founders of </a:t>
            </a:r>
            <a:r>
              <a:rPr lang="en-GB" sz="2400" dirty="0" err="1" smtClean="0"/>
              <a:t>Casel</a:t>
            </a:r>
            <a:r>
              <a:rPr lang="en-GB" sz="2400" dirty="0" smtClean="0"/>
              <a:t> recommend mindfulness training for teachers as its effects on attention, emotion &amp; behaviour mean that the 5 competencies are naturally achieved. </a:t>
            </a:r>
          </a:p>
          <a:p>
            <a:endParaRPr lang="en-GB" dirty="0"/>
          </a:p>
          <a:p>
            <a:endParaRPr lang="en-GB" dirty="0"/>
          </a:p>
        </p:txBody>
      </p:sp>
    </p:spTree>
    <p:extLst>
      <p:ext uri="{BB962C8B-B14F-4D97-AF65-F5344CB8AC3E}">
        <p14:creationId xmlns:p14="http://schemas.microsoft.com/office/powerpoint/2010/main" val="35821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91831"/>
            <a:ext cx="10364451" cy="1079770"/>
          </a:xfrm>
        </p:spPr>
        <p:txBody>
          <a:bodyPr/>
          <a:lstStyle/>
          <a:p>
            <a:r>
              <a:rPr lang="en-GB" dirty="0" smtClean="0"/>
              <a:t>Today is a beginning</a:t>
            </a:r>
            <a:endParaRPr lang="en-GB" dirty="0"/>
          </a:p>
        </p:txBody>
      </p:sp>
      <p:sp>
        <p:nvSpPr>
          <p:cNvPr id="3" name="Content Placeholder 2"/>
          <p:cNvSpPr>
            <a:spLocks noGrp="1"/>
          </p:cNvSpPr>
          <p:nvPr>
            <p:ph sz="quarter" idx="13"/>
          </p:nvPr>
        </p:nvSpPr>
        <p:spPr>
          <a:xfrm>
            <a:off x="913774" y="1517515"/>
            <a:ext cx="10363826" cy="5175115"/>
          </a:xfrm>
        </p:spPr>
        <p:txBody>
          <a:bodyPr>
            <a:noAutofit/>
          </a:bodyPr>
          <a:lstStyle/>
          <a:p>
            <a:r>
              <a:rPr lang="en-GB" sz="2800" dirty="0" smtClean="0"/>
              <a:t>So those of you attending </a:t>
            </a:r>
            <a:r>
              <a:rPr lang="en-GB" sz="2800" b="1" dirty="0" smtClean="0"/>
              <a:t>Rachel’s workshop </a:t>
            </a:r>
            <a:r>
              <a:rPr lang="en-GB" sz="2800" dirty="0" smtClean="0"/>
              <a:t>on resilience will have an opportunity to experience some mindfulness practice &amp; learn how to strengthen your resilience muscles.</a:t>
            </a:r>
          </a:p>
          <a:p>
            <a:endParaRPr lang="en-GB" sz="2800" dirty="0"/>
          </a:p>
          <a:p>
            <a:r>
              <a:rPr lang="en-GB" sz="2800" dirty="0" smtClean="0"/>
              <a:t>Those of attending </a:t>
            </a:r>
            <a:r>
              <a:rPr lang="en-GB" sz="2800" b="1" dirty="0" smtClean="0"/>
              <a:t>lee’s session </a:t>
            </a:r>
            <a:r>
              <a:rPr lang="en-GB" sz="2800" dirty="0" smtClean="0"/>
              <a:t>will be able to experience being more mindful of your bodily movements and patterns, enhancing your self-awareness &amp; your physical muscles.</a:t>
            </a:r>
          </a:p>
          <a:p>
            <a:endParaRPr lang="en-GB" sz="2400" dirty="0"/>
          </a:p>
        </p:txBody>
      </p:sp>
    </p:spTree>
    <p:extLst>
      <p:ext uri="{BB962C8B-B14F-4D97-AF65-F5344CB8AC3E}">
        <p14:creationId xmlns:p14="http://schemas.microsoft.com/office/powerpoint/2010/main" val="252601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01557"/>
            <a:ext cx="10364451" cy="1040861"/>
          </a:xfrm>
        </p:spPr>
        <p:txBody>
          <a:bodyPr/>
          <a:lstStyle/>
          <a:p>
            <a:r>
              <a:rPr lang="en-GB" dirty="0"/>
              <a:t>Today is a beginning</a:t>
            </a:r>
          </a:p>
        </p:txBody>
      </p:sp>
      <p:sp>
        <p:nvSpPr>
          <p:cNvPr id="3" name="Content Placeholder 2"/>
          <p:cNvSpPr>
            <a:spLocks noGrp="1"/>
          </p:cNvSpPr>
          <p:nvPr>
            <p:ph sz="quarter" idx="13"/>
          </p:nvPr>
        </p:nvSpPr>
        <p:spPr>
          <a:xfrm>
            <a:off x="913774" y="1468877"/>
            <a:ext cx="10363826" cy="5233479"/>
          </a:xfrm>
        </p:spPr>
        <p:txBody>
          <a:bodyPr>
            <a:normAutofit lnSpcReduction="10000"/>
          </a:bodyPr>
          <a:lstStyle/>
          <a:p>
            <a:r>
              <a:rPr lang="en-GB" sz="2800" b="1" dirty="0"/>
              <a:t>Maggie’s workshop </a:t>
            </a:r>
            <a:r>
              <a:rPr lang="en-GB" sz="2800" dirty="0"/>
              <a:t>will allow you to become self aware as you identify your strengths and will allow you to more successfully build relationships with those around you, while working with your cognitive muscles.</a:t>
            </a:r>
          </a:p>
          <a:p>
            <a:pPr marL="0" indent="0">
              <a:buNone/>
            </a:pPr>
            <a:endParaRPr lang="en-GB" sz="2800" dirty="0"/>
          </a:p>
          <a:p>
            <a:r>
              <a:rPr lang="en-GB" sz="2800" b="1" dirty="0"/>
              <a:t>Susan’s session </a:t>
            </a:r>
            <a:r>
              <a:rPr lang="en-GB" sz="2800" dirty="0"/>
              <a:t>is all about mindfulness with practices, a bit of science and examining how this daily practice can enhance our social and emotional competency, by strengthening our attentional muscles. </a:t>
            </a:r>
            <a:r>
              <a:rPr lang="en-GB" sz="2800" dirty="0" smtClean="0">
                <a:sym typeface="Wingdings" panose="05000000000000000000" pitchFamily="2" charset="2"/>
              </a:rPr>
              <a:t></a:t>
            </a:r>
            <a:endParaRPr lang="en-GB" sz="2800" dirty="0"/>
          </a:p>
          <a:p>
            <a:endParaRPr lang="en-GB" dirty="0"/>
          </a:p>
        </p:txBody>
      </p:sp>
    </p:spTree>
    <p:extLst>
      <p:ext uri="{BB962C8B-B14F-4D97-AF65-F5344CB8AC3E}">
        <p14:creationId xmlns:p14="http://schemas.microsoft.com/office/powerpoint/2010/main" val="96809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937908"/>
          </a:xfrm>
        </p:spPr>
        <p:txBody>
          <a:bodyPr/>
          <a:lstStyle/>
          <a:p>
            <a:r>
              <a:rPr lang="en-GB" dirty="0" smtClean="0"/>
              <a:t>Sources &amp; resources</a:t>
            </a:r>
            <a:endParaRPr lang="en-GB" dirty="0"/>
          </a:p>
        </p:txBody>
      </p:sp>
      <p:sp>
        <p:nvSpPr>
          <p:cNvPr id="3" name="Content Placeholder 2"/>
          <p:cNvSpPr>
            <a:spLocks noGrp="1"/>
          </p:cNvSpPr>
          <p:nvPr>
            <p:ph sz="quarter" idx="13"/>
          </p:nvPr>
        </p:nvSpPr>
        <p:spPr>
          <a:xfrm>
            <a:off x="913774" y="1857984"/>
            <a:ext cx="10363826" cy="4328807"/>
          </a:xfrm>
        </p:spPr>
        <p:txBody>
          <a:bodyPr>
            <a:normAutofit/>
          </a:bodyPr>
          <a:lstStyle/>
          <a:p>
            <a:r>
              <a:rPr lang="en-GB" dirty="0" err="1" smtClean="0"/>
              <a:t>Cefai</a:t>
            </a:r>
            <a:r>
              <a:rPr lang="en-GB" dirty="0" smtClean="0"/>
              <a:t> c., </a:t>
            </a:r>
            <a:r>
              <a:rPr lang="en-GB" dirty="0" err="1" smtClean="0"/>
              <a:t>cavioni</a:t>
            </a:r>
            <a:r>
              <a:rPr lang="en-GB" dirty="0" smtClean="0"/>
              <a:t> v. (2014) </a:t>
            </a:r>
            <a:r>
              <a:rPr lang="en-GB" i="1" dirty="0" smtClean="0"/>
              <a:t>social and emotional education in primary school: integrating theory and practice</a:t>
            </a:r>
            <a:r>
              <a:rPr lang="en-GB" dirty="0" smtClean="0"/>
              <a:t>, new York, springer</a:t>
            </a:r>
          </a:p>
          <a:p>
            <a:pPr marL="0" indent="0">
              <a:buNone/>
            </a:pPr>
            <a:endParaRPr lang="en-GB" dirty="0" smtClean="0"/>
          </a:p>
          <a:p>
            <a:r>
              <a:rPr lang="en-GB" dirty="0" err="1" smtClean="0"/>
              <a:t>Casel</a:t>
            </a:r>
            <a:r>
              <a:rPr lang="en-GB" dirty="0" smtClean="0"/>
              <a:t> collaborative for academic, social and emotional learning</a:t>
            </a:r>
            <a:endParaRPr lang="en-GB" dirty="0"/>
          </a:p>
          <a:p>
            <a:r>
              <a:rPr lang="en-GB" sz="1400" dirty="0">
                <a:hlinkClick r:id="rId2"/>
              </a:rPr>
              <a:t>http://www.casel.org/social-and-emotional-learning</a:t>
            </a:r>
            <a:r>
              <a:rPr lang="en-GB" sz="1400" dirty="0" smtClean="0">
                <a:hlinkClick r:id="rId2"/>
              </a:rPr>
              <a:t>/</a:t>
            </a:r>
            <a:endParaRPr lang="en-GB" dirty="0" smtClean="0"/>
          </a:p>
          <a:p>
            <a:r>
              <a:rPr lang="en-GB" dirty="0" err="1" smtClean="0"/>
              <a:t>Edutopia</a:t>
            </a:r>
            <a:r>
              <a:rPr lang="en-GB" dirty="0" smtClean="0"/>
              <a:t>: Developing Teachers Social and emotional skills</a:t>
            </a:r>
          </a:p>
          <a:p>
            <a:r>
              <a:rPr lang="en-GB" sz="1400" dirty="0">
                <a:hlinkClick r:id="rId3"/>
              </a:rPr>
              <a:t>http://</a:t>
            </a:r>
            <a:r>
              <a:rPr lang="en-GB" sz="1400" dirty="0" smtClean="0">
                <a:hlinkClick r:id="rId3"/>
              </a:rPr>
              <a:t>www.edutopia.org/blog/developing-teachers-social-emotional-skills-lorea-martinez</a:t>
            </a:r>
            <a:endParaRPr lang="en-GB" sz="1400" dirty="0" smtClean="0"/>
          </a:p>
          <a:p>
            <a:r>
              <a:rPr lang="en-GB" dirty="0" smtClean="0"/>
              <a:t>The six seconds </a:t>
            </a:r>
            <a:r>
              <a:rPr lang="en-GB" dirty="0" err="1" smtClean="0"/>
              <a:t>eq</a:t>
            </a:r>
            <a:r>
              <a:rPr lang="en-GB" dirty="0" smtClean="0"/>
              <a:t> model</a:t>
            </a:r>
          </a:p>
          <a:p>
            <a:r>
              <a:rPr lang="en-GB" sz="1400" dirty="0">
                <a:hlinkClick r:id="rId4"/>
              </a:rPr>
              <a:t>http://www.6seconds.org/2010/01/27/the-six-seconds-eq-model</a:t>
            </a:r>
            <a:r>
              <a:rPr lang="en-GB" sz="1400" dirty="0" smtClean="0">
                <a:hlinkClick r:id="rId4"/>
              </a:rPr>
              <a:t>/</a:t>
            </a:r>
            <a:endParaRPr lang="en-GB" sz="1400" dirty="0" smtClean="0"/>
          </a:p>
          <a:p>
            <a:endParaRPr lang="en-GB" dirty="0"/>
          </a:p>
        </p:txBody>
      </p:sp>
    </p:spTree>
    <p:extLst>
      <p:ext uri="{BB962C8B-B14F-4D97-AF65-F5344CB8AC3E}">
        <p14:creationId xmlns:p14="http://schemas.microsoft.com/office/powerpoint/2010/main" val="326757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2457" y="2144684"/>
            <a:ext cx="5993477" cy="3607723"/>
          </a:xfrm>
        </p:spPr>
      </p:pic>
    </p:spTree>
    <p:extLst>
      <p:ext uri="{BB962C8B-B14F-4D97-AF65-F5344CB8AC3E}">
        <p14:creationId xmlns:p14="http://schemas.microsoft.com/office/powerpoint/2010/main" val="4051452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we are here today…</a:t>
            </a:r>
            <a:endParaRPr lang="en-GB" dirty="0"/>
          </a:p>
        </p:txBody>
      </p:sp>
      <p:sp>
        <p:nvSpPr>
          <p:cNvPr id="3" name="Content Placeholder 2"/>
          <p:cNvSpPr>
            <a:spLocks noGrp="1"/>
          </p:cNvSpPr>
          <p:nvPr>
            <p:ph sz="quarter" idx="13"/>
          </p:nvPr>
        </p:nvSpPr>
        <p:spPr>
          <a:xfrm>
            <a:off x="913774" y="2367092"/>
            <a:ext cx="10363826" cy="4075272"/>
          </a:xfrm>
        </p:spPr>
        <p:txBody>
          <a:bodyPr/>
          <a:lstStyle/>
          <a:p>
            <a:r>
              <a:rPr lang="en-GB" sz="2800" dirty="0" smtClean="0"/>
              <a:t>We are here today, because we all are interested in our health, our well-being (our sanity) and learning more about how we can support ourselves and our colleagues, To be the best teachers</a:t>
            </a:r>
            <a:r>
              <a:rPr lang="en-GB" sz="2800" dirty="0"/>
              <a:t> </a:t>
            </a:r>
            <a:r>
              <a:rPr lang="en-GB" sz="2800" dirty="0" smtClean="0"/>
              <a:t>&amp; lecturers we can be.</a:t>
            </a:r>
          </a:p>
          <a:p>
            <a:endParaRPr lang="en-GB" sz="2800" dirty="0"/>
          </a:p>
          <a:p>
            <a:r>
              <a:rPr lang="en-GB" sz="2800" dirty="0" smtClean="0"/>
              <a:t>A wee story…                                                          </a:t>
            </a:r>
          </a:p>
          <a:p>
            <a:endParaRPr lang="en-GB" sz="2800" dirty="0"/>
          </a:p>
          <a:p>
            <a:endParaRPr lang="en-GB" dirty="0"/>
          </a:p>
          <a:p>
            <a:endParaRPr lang="en-GB" dirty="0"/>
          </a:p>
        </p:txBody>
      </p:sp>
    </p:spTree>
    <p:extLst>
      <p:ext uri="{BB962C8B-B14F-4D97-AF65-F5344CB8AC3E}">
        <p14:creationId xmlns:p14="http://schemas.microsoft.com/office/powerpoint/2010/main" val="85819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9506"/>
            <a:ext cx="10364451" cy="1296786"/>
          </a:xfrm>
        </p:spPr>
        <p:txBody>
          <a:bodyPr/>
          <a:lstStyle/>
          <a:p>
            <a:r>
              <a:rPr lang="en-GB" dirty="0" smtClean="0"/>
              <a:t>Mental health landscape</a:t>
            </a:r>
            <a:endParaRPr lang="en-GB" dirty="0"/>
          </a:p>
        </p:txBody>
      </p:sp>
      <p:sp>
        <p:nvSpPr>
          <p:cNvPr id="3" name="Content Placeholder 2"/>
          <p:cNvSpPr>
            <a:spLocks noGrp="1"/>
          </p:cNvSpPr>
          <p:nvPr>
            <p:ph sz="quarter" idx="13"/>
          </p:nvPr>
        </p:nvSpPr>
        <p:spPr>
          <a:xfrm>
            <a:off x="913774" y="1496292"/>
            <a:ext cx="10363826" cy="5286893"/>
          </a:xfrm>
        </p:spPr>
        <p:txBody>
          <a:bodyPr>
            <a:noAutofit/>
          </a:bodyPr>
          <a:lstStyle/>
          <a:p>
            <a:pPr marL="0" indent="0">
              <a:buNone/>
            </a:pPr>
            <a:endParaRPr lang="en-GB" sz="2800" dirty="0"/>
          </a:p>
          <a:p>
            <a:r>
              <a:rPr lang="en-GB" sz="2800" dirty="0"/>
              <a:t>The proportion of </a:t>
            </a:r>
            <a:r>
              <a:rPr lang="en-GB" sz="2800" dirty="0" smtClean="0"/>
              <a:t>15 to 16 </a:t>
            </a:r>
            <a:r>
              <a:rPr lang="en-GB" sz="2800" dirty="0"/>
              <a:t>year olds reporting that they frequently feel anxious or depressed has doubled in the last 30 </a:t>
            </a:r>
            <a:r>
              <a:rPr lang="en-GB" sz="2800" dirty="0" smtClean="0"/>
              <a:t>years</a:t>
            </a:r>
          </a:p>
          <a:p>
            <a:endParaRPr lang="en-GB" sz="2800" dirty="0"/>
          </a:p>
          <a:p>
            <a:r>
              <a:rPr lang="en-GB" sz="2800" dirty="0" smtClean="0"/>
              <a:t> </a:t>
            </a:r>
            <a:r>
              <a:rPr lang="en-GB" sz="2800" dirty="0"/>
              <a:t>from 1 in 30 to 2 in 30 for </a:t>
            </a:r>
            <a:r>
              <a:rPr lang="en-GB" sz="2800" dirty="0" smtClean="0"/>
              <a:t>boys </a:t>
            </a:r>
          </a:p>
          <a:p>
            <a:endParaRPr lang="en-GB" sz="2800" dirty="0"/>
          </a:p>
          <a:p>
            <a:r>
              <a:rPr lang="en-GB" sz="2800" dirty="0" smtClean="0"/>
              <a:t>1 </a:t>
            </a:r>
            <a:r>
              <a:rPr lang="en-GB" sz="2800" dirty="0"/>
              <a:t>in 10 to 2 in ten for </a:t>
            </a:r>
            <a:r>
              <a:rPr lang="en-GB" sz="2800" dirty="0" smtClean="0"/>
              <a:t>girls (Young Minds, 2016).</a:t>
            </a:r>
            <a:endParaRPr lang="en-GB" sz="2800" dirty="0"/>
          </a:p>
        </p:txBody>
      </p:sp>
    </p:spTree>
    <p:extLst>
      <p:ext uri="{BB962C8B-B14F-4D97-AF65-F5344CB8AC3E}">
        <p14:creationId xmlns:p14="http://schemas.microsoft.com/office/powerpoint/2010/main" val="2305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382386"/>
            <a:ext cx="10364451" cy="914400"/>
          </a:xfrm>
        </p:spPr>
        <p:txBody>
          <a:bodyPr/>
          <a:lstStyle/>
          <a:p>
            <a:r>
              <a:rPr lang="en-GB" dirty="0"/>
              <a:t>But today is about us…</a:t>
            </a:r>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955608" y="1737358"/>
            <a:ext cx="4197927" cy="389386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776" y="1634248"/>
            <a:ext cx="4757450" cy="3996974"/>
          </a:xfrm>
          <a:prstGeom prst="rect">
            <a:avLst/>
          </a:prstGeom>
        </p:spPr>
      </p:pic>
    </p:spTree>
    <p:extLst>
      <p:ext uri="{BB962C8B-B14F-4D97-AF65-F5344CB8AC3E}">
        <p14:creationId xmlns:p14="http://schemas.microsoft.com/office/powerpoint/2010/main" val="334615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4554"/>
            <a:ext cx="10364451" cy="1254868"/>
          </a:xfrm>
        </p:spPr>
        <p:txBody>
          <a:bodyPr/>
          <a:lstStyle/>
          <a:p>
            <a:r>
              <a:rPr lang="en-GB" dirty="0" smtClean="0"/>
              <a:t>But today is about us…</a:t>
            </a:r>
            <a:endParaRPr lang="en-GB" dirty="0"/>
          </a:p>
        </p:txBody>
      </p:sp>
      <p:sp>
        <p:nvSpPr>
          <p:cNvPr id="3" name="Content Placeholder 2"/>
          <p:cNvSpPr>
            <a:spLocks noGrp="1"/>
          </p:cNvSpPr>
          <p:nvPr>
            <p:ph sz="quarter" idx="13"/>
          </p:nvPr>
        </p:nvSpPr>
        <p:spPr>
          <a:xfrm>
            <a:off x="913774" y="1449422"/>
            <a:ext cx="10363826" cy="5067756"/>
          </a:xfrm>
        </p:spPr>
        <p:txBody>
          <a:bodyPr>
            <a:noAutofit/>
          </a:bodyPr>
          <a:lstStyle/>
          <a:p>
            <a:r>
              <a:rPr lang="en-GB" sz="2400" dirty="0" smtClean="0"/>
              <a:t>All UK teacher unions are finding that teachers are leaving or considering leaving the profession due to stress and workload. </a:t>
            </a:r>
            <a:r>
              <a:rPr lang="en-GB" sz="2400" dirty="0"/>
              <a:t> </a:t>
            </a:r>
            <a:r>
              <a:rPr lang="en-GB" sz="2400" dirty="0" smtClean="0"/>
              <a:t>And all are reporting high levels of occupational stress, anxiety &amp; depression.</a:t>
            </a:r>
          </a:p>
          <a:p>
            <a:endParaRPr lang="en-GB" sz="2400" dirty="0"/>
          </a:p>
          <a:p>
            <a:r>
              <a:rPr lang="en-GB" sz="2400" dirty="0" smtClean="0"/>
              <a:t>How can we support ourselves, our learners &amp; our colleagues when we feel so under pressure?</a:t>
            </a:r>
          </a:p>
          <a:p>
            <a:pPr marL="0" indent="0">
              <a:buNone/>
            </a:pPr>
            <a:endParaRPr lang="en-GB" sz="2400" dirty="0"/>
          </a:p>
          <a:p>
            <a:r>
              <a:rPr lang="en-GB" sz="2400" dirty="0" smtClean="0"/>
              <a:t>There is evidence that developing our social and emotional skills or competencies are protective against bad stress and ‘burnout cascade’ (Jennings and Greenberg, 2009).</a:t>
            </a:r>
            <a:endParaRPr lang="en-GB" sz="2400" dirty="0"/>
          </a:p>
        </p:txBody>
      </p:sp>
    </p:spTree>
    <p:extLst>
      <p:ext uri="{BB962C8B-B14F-4D97-AF65-F5344CB8AC3E}">
        <p14:creationId xmlns:p14="http://schemas.microsoft.com/office/powerpoint/2010/main" val="119562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43192"/>
            <a:ext cx="10364451" cy="1206230"/>
          </a:xfrm>
        </p:spPr>
        <p:txBody>
          <a:bodyPr/>
          <a:lstStyle/>
          <a:p>
            <a:r>
              <a:rPr lang="en-GB" dirty="0" smtClean="0"/>
              <a:t>Social and Emotional Learning (SEL)</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480554" y="1352144"/>
            <a:ext cx="6984460" cy="5243209"/>
          </a:xfrm>
        </p:spPr>
      </p:pic>
    </p:spTree>
    <p:extLst>
      <p:ext uri="{BB962C8B-B14F-4D97-AF65-F5344CB8AC3E}">
        <p14:creationId xmlns:p14="http://schemas.microsoft.com/office/powerpoint/2010/main" val="1641324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94553"/>
            <a:ext cx="10364451" cy="1507787"/>
          </a:xfrm>
        </p:spPr>
        <p:txBody>
          <a:bodyPr/>
          <a:lstStyle/>
          <a:p>
            <a:r>
              <a:rPr lang="en-GB" dirty="0" smtClean="0"/>
              <a:t>Social and emotional skills/competencies </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13758" y="1820540"/>
            <a:ext cx="4352795" cy="4247804"/>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195" y="5010317"/>
            <a:ext cx="6945550" cy="1632779"/>
          </a:xfrm>
          <a:prstGeom prst="rect">
            <a:avLst/>
          </a:prstGeom>
        </p:spPr>
      </p:pic>
      <p:sp>
        <p:nvSpPr>
          <p:cNvPr id="7" name="TextBox 6"/>
          <p:cNvSpPr txBox="1"/>
          <p:nvPr/>
        </p:nvSpPr>
        <p:spPr>
          <a:xfrm>
            <a:off x="6128425" y="2733472"/>
            <a:ext cx="4756825" cy="2062103"/>
          </a:xfrm>
          <a:prstGeom prst="rect">
            <a:avLst/>
          </a:prstGeom>
          <a:noFill/>
        </p:spPr>
        <p:txBody>
          <a:bodyPr wrap="square" rtlCol="0">
            <a:spAutoFit/>
          </a:bodyPr>
          <a:lstStyle/>
          <a:p>
            <a:r>
              <a:rPr lang="en-GB" sz="3200" dirty="0" smtClean="0"/>
              <a:t>Developing our social &amp; emotional skills can help us become less stressed and more balanced.</a:t>
            </a:r>
            <a:endParaRPr lang="en-GB" sz="3200" dirty="0"/>
          </a:p>
        </p:txBody>
      </p:sp>
    </p:spTree>
    <p:extLst>
      <p:ext uri="{BB962C8B-B14F-4D97-AF65-F5344CB8AC3E}">
        <p14:creationId xmlns:p14="http://schemas.microsoft.com/office/powerpoint/2010/main" val="245015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223736"/>
            <a:ext cx="10364451" cy="1099226"/>
          </a:xfrm>
        </p:spPr>
        <p:txBody>
          <a:bodyPr/>
          <a:lstStyle/>
          <a:p>
            <a:r>
              <a:rPr lang="en-GB" dirty="0"/>
              <a:t>Let’s have a moment to reflect…</a:t>
            </a:r>
          </a:p>
        </p:txBody>
      </p:sp>
      <p:sp>
        <p:nvSpPr>
          <p:cNvPr id="3" name="Content Placeholder 2"/>
          <p:cNvSpPr>
            <a:spLocks noGrp="1"/>
          </p:cNvSpPr>
          <p:nvPr>
            <p:ph sz="quarter" idx="13"/>
          </p:nvPr>
        </p:nvSpPr>
        <p:spPr>
          <a:xfrm>
            <a:off x="97277" y="1789890"/>
            <a:ext cx="12094723" cy="4435812"/>
          </a:xfrm>
        </p:spPr>
        <p:txBody>
          <a:bodyPr>
            <a:normAutofit/>
          </a:bodyPr>
          <a:lstStyle/>
          <a:p>
            <a:r>
              <a:rPr lang="en-GB" sz="2800" dirty="0" smtClean="0"/>
              <a:t>Listen until the sound of the tone disappears.</a:t>
            </a:r>
          </a:p>
          <a:p>
            <a:endParaRPr lang="en-GB" sz="2800" dirty="0"/>
          </a:p>
          <a:p>
            <a:r>
              <a:rPr lang="en-GB" sz="2800" dirty="0" smtClean="0"/>
              <a:t>Then tune in to just the sense of sound                                  </a:t>
            </a:r>
          </a:p>
          <a:p>
            <a:r>
              <a:rPr lang="en-GB" sz="2800" dirty="0" smtClean="0"/>
              <a:t>and focus all your attention on listening.                                     </a:t>
            </a:r>
          </a:p>
          <a:p>
            <a:endParaRPr lang="en-GB" sz="2800" dirty="0"/>
          </a:p>
          <a:p>
            <a:r>
              <a:rPr lang="en-GB" sz="2800" dirty="0" smtClean="0"/>
              <a:t>We’ll do that for a minute or two……</a:t>
            </a:r>
            <a:endParaRPr lang="en-GB"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6060" y="2378413"/>
            <a:ext cx="3472774" cy="3258765"/>
          </a:xfrm>
          <a:prstGeom prst="rect">
            <a:avLst/>
          </a:prstGeom>
        </p:spPr>
      </p:pic>
    </p:spTree>
    <p:extLst>
      <p:ext uri="{BB962C8B-B14F-4D97-AF65-F5344CB8AC3E}">
        <p14:creationId xmlns:p14="http://schemas.microsoft.com/office/powerpoint/2010/main" val="365641506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798</TotalTime>
  <Words>721</Words>
  <Application>Microsoft Office PowerPoint</Application>
  <PresentationFormat>Custom</PresentationFormat>
  <Paragraphs>62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Droplet</vt:lpstr>
      <vt:lpstr>EIS health &amp; well-being event: supporting the social and emotional well-being of teachers and lecturers</vt:lpstr>
      <vt:lpstr>welcome</vt:lpstr>
      <vt:lpstr>Why we are here today…</vt:lpstr>
      <vt:lpstr>Mental health landscape</vt:lpstr>
      <vt:lpstr>But today is about us…</vt:lpstr>
      <vt:lpstr>But today is about us…</vt:lpstr>
      <vt:lpstr>Social and Emotional Learning (SEL)</vt:lpstr>
      <vt:lpstr>Social and emotional skills/competencies </vt:lpstr>
      <vt:lpstr>Let’s have a moment to reflect…</vt:lpstr>
      <vt:lpstr>Let’s have a moment to reflect…</vt:lpstr>
      <vt:lpstr>Strategies &amp; the way forward</vt:lpstr>
      <vt:lpstr>Today is a beginning</vt:lpstr>
      <vt:lpstr>Today is a beginning</vt:lpstr>
      <vt:lpstr>Sources &amp; resources</vt:lpstr>
    </vt:vector>
  </TitlesOfParts>
  <Company>Dundee &amp; Angus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Mcavoy</dc:creator>
  <cp:lastModifiedBy>Ashley Gray</cp:lastModifiedBy>
  <cp:revision>26</cp:revision>
  <dcterms:created xsi:type="dcterms:W3CDTF">2016-04-25T15:20:05Z</dcterms:created>
  <dcterms:modified xsi:type="dcterms:W3CDTF">2016-05-20T11:17:24Z</dcterms:modified>
</cp:coreProperties>
</file>